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8" r:id="rId2"/>
    <p:sldId id="256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6" r:id="rId11"/>
    <p:sldId id="275" r:id="rId12"/>
    <p:sldId id="282" r:id="rId13"/>
    <p:sldId id="267" r:id="rId14"/>
    <p:sldId id="278" r:id="rId15"/>
    <p:sldId id="279" r:id="rId16"/>
    <p:sldId id="283" r:id="rId17"/>
    <p:sldId id="284" r:id="rId18"/>
    <p:sldId id="286" r:id="rId19"/>
    <p:sldId id="287" r:id="rId20"/>
    <p:sldId id="280" r:id="rId21"/>
    <p:sldId id="281" r:id="rId22"/>
  </p:sldIdLst>
  <p:sldSz cx="9144000" cy="6858000" type="screen4x3"/>
  <p:notesSz cx="6865938" cy="9998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8DD"/>
    <a:srgbClr val="479B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743" autoAdjust="0"/>
    <p:restoredTop sz="94680" autoAdjust="0"/>
  </p:normalViewPr>
  <p:slideViewPr>
    <p:cSldViewPr snapToGrid="0" snapToObjects="1">
      <p:cViewPr varScale="1">
        <p:scale>
          <a:sx n="84" d="100"/>
          <a:sy n="84" d="100"/>
        </p:scale>
        <p:origin x="869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0" d="100"/>
        <a:sy n="5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Balencea Electricty Usage Annual Totals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665791</c:v>
                </c:pt>
                <c:pt idx="1">
                  <c:v>611650</c:v>
                </c:pt>
                <c:pt idx="2">
                  <c:v>557625</c:v>
                </c:pt>
                <c:pt idx="3">
                  <c:v>542846</c:v>
                </c:pt>
                <c:pt idx="4">
                  <c:v>516924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20579280"/>
        <c:axId val="320580064"/>
      </c:lineChart>
      <c:catAx>
        <c:axId val="3205792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AU"/>
                  <a:t>YEAR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20580064"/>
        <c:crosses val="autoZero"/>
        <c:auto val="1"/>
        <c:lblAlgn val="ctr"/>
        <c:lblOffset val="100"/>
        <c:noMultiLvlLbl val="0"/>
      </c:catAx>
      <c:valAx>
        <c:axId val="320580064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AU"/>
                  <a:t>kWh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205792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Balencea's Annual Electricty Costs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91248</c:v>
                </c:pt>
                <c:pt idx="1">
                  <c:v>77708</c:v>
                </c:pt>
                <c:pt idx="2">
                  <c:v>61452</c:v>
                </c:pt>
                <c:pt idx="3">
                  <c:v>65759</c:v>
                </c:pt>
                <c:pt idx="4">
                  <c:v>64345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1">
                  <c:v>13540</c:v>
                </c:pt>
                <c:pt idx="2">
                  <c:v>29796</c:v>
                </c:pt>
                <c:pt idx="3">
                  <c:v>25489</c:v>
                </c:pt>
                <c:pt idx="4">
                  <c:v>26903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20577712"/>
        <c:axId val="320578496"/>
      </c:barChart>
      <c:catAx>
        <c:axId val="3205777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AU"/>
                  <a:t>YEAR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20578496"/>
        <c:crosses val="autoZero"/>
        <c:auto val="1"/>
        <c:lblAlgn val="ctr"/>
        <c:lblOffset val="100"/>
        <c:noMultiLvlLbl val="0"/>
      </c:catAx>
      <c:valAx>
        <c:axId val="320578496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AU"/>
                  <a:t>$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205777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735B-FAE1-CE43-A09D-C2C882F8F317}" type="datetimeFigureOut">
              <a:rPr lang="en-US" smtClean="0"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BEA07-D6B7-5F45-91D8-6C373A509F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087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735B-FAE1-CE43-A09D-C2C882F8F317}" type="datetimeFigureOut">
              <a:rPr lang="en-US" smtClean="0"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BEA07-D6B7-5F45-91D8-6C373A509F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790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735B-FAE1-CE43-A09D-C2C882F8F317}" type="datetimeFigureOut">
              <a:rPr lang="en-US" smtClean="0"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BEA07-D6B7-5F45-91D8-6C373A509F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407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735B-FAE1-CE43-A09D-C2C882F8F317}" type="datetimeFigureOut">
              <a:rPr lang="en-US" smtClean="0"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BEA07-D6B7-5F45-91D8-6C373A509F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757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735B-FAE1-CE43-A09D-C2C882F8F317}" type="datetimeFigureOut">
              <a:rPr lang="en-US" smtClean="0"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BEA07-D6B7-5F45-91D8-6C373A509F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416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735B-FAE1-CE43-A09D-C2C882F8F317}" type="datetimeFigureOut">
              <a:rPr lang="en-US" smtClean="0"/>
              <a:t>4/27/2017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BEA07-D6B7-5F45-91D8-6C373A509F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81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735B-FAE1-CE43-A09D-C2C882F8F317}" type="datetimeFigureOut">
              <a:rPr lang="en-US" smtClean="0"/>
              <a:t>4/27/2017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BEA07-D6B7-5F45-91D8-6C373A509F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789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735B-FAE1-CE43-A09D-C2C882F8F317}" type="datetimeFigureOut">
              <a:rPr lang="en-US" smtClean="0"/>
              <a:t>4/27/2017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BEA07-D6B7-5F45-91D8-6C373A509F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489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735B-FAE1-CE43-A09D-C2C882F8F317}" type="datetimeFigureOut">
              <a:rPr lang="en-US" smtClean="0"/>
              <a:t>4/27/2017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BEA07-D6B7-5F45-91D8-6C373A509F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165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735B-FAE1-CE43-A09D-C2C882F8F317}" type="datetimeFigureOut">
              <a:rPr lang="en-US" smtClean="0"/>
              <a:t>4/27/2017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BEA07-D6B7-5F45-91D8-6C373A509F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112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735B-FAE1-CE43-A09D-C2C882F8F317}" type="datetimeFigureOut">
              <a:rPr lang="en-US" smtClean="0"/>
              <a:t>4/27/2017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BEA07-D6B7-5F45-91D8-6C373A509F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088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E735B-FAE1-CE43-A09D-C2C882F8F317}" type="datetimeFigureOut">
              <a:rPr lang="en-US" smtClean="0"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BEA07-D6B7-5F45-91D8-6C373A509F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48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Balencea Apartments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AU" dirty="0" smtClean="0"/>
              <a:t>Annual General Meeting </a:t>
            </a:r>
          </a:p>
          <a:p>
            <a:pPr marL="0" indent="0" algn="ctr">
              <a:buNone/>
            </a:pPr>
            <a:r>
              <a:rPr lang="en-AU" dirty="0" smtClean="0"/>
              <a:t>26 April 2017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4400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/>
          </a:bodyPr>
          <a:lstStyle/>
          <a:p>
            <a:r>
              <a:rPr lang="en-AU" b="1" dirty="0" smtClean="0">
                <a:solidFill>
                  <a:srgbClr val="00B0F0"/>
                </a:solidFill>
              </a:rPr>
              <a:t>Swimming Pool</a:t>
            </a:r>
            <a:endParaRPr lang="en-AU" b="1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7584" y="1543556"/>
            <a:ext cx="7560840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§"/>
            </a:pPr>
            <a:r>
              <a:rPr lang="en-AU" sz="2800" dirty="0" smtClean="0"/>
              <a:t>Tiles coming loose almost since day one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AU" sz="2800" dirty="0" smtClean="0"/>
          </a:p>
          <a:p>
            <a:pPr marL="457200" indent="-457200">
              <a:buFont typeface="Wingdings" charset="2"/>
              <a:buChar char="§"/>
            </a:pPr>
            <a:r>
              <a:rPr lang="en-AU" sz="2800" dirty="0" smtClean="0"/>
              <a:t>Horizontal crack appeared at East end of pool</a:t>
            </a:r>
          </a:p>
          <a:p>
            <a:pPr marL="457200" indent="-457200">
              <a:buFont typeface="Wingdings" charset="2"/>
              <a:buChar char="§"/>
            </a:pPr>
            <a:endParaRPr lang="en-AU" sz="2800" dirty="0"/>
          </a:p>
          <a:p>
            <a:pPr marL="457200" indent="-457200">
              <a:buFont typeface="Wingdings" charset="2"/>
              <a:buChar char="§"/>
            </a:pPr>
            <a:r>
              <a:rPr lang="en-AU" sz="2800" dirty="0" smtClean="0"/>
              <a:t>Quotes have been obtained to drain and repair </a:t>
            </a:r>
          </a:p>
          <a:p>
            <a:pPr marL="457200" indent="-457200">
              <a:buFont typeface="Wingdings" charset="2"/>
              <a:buChar char="§"/>
            </a:pPr>
            <a:endParaRPr lang="en-AU" sz="2800" dirty="0"/>
          </a:p>
          <a:p>
            <a:pPr marL="457200" indent="-457200">
              <a:buFont typeface="Wingdings" charset="2"/>
              <a:buChar char="§"/>
            </a:pPr>
            <a:r>
              <a:rPr lang="en-AU" sz="2800" dirty="0" smtClean="0"/>
              <a:t>Will commence this winter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52731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en-AU" b="1" dirty="0" smtClean="0">
                <a:solidFill>
                  <a:srgbClr val="00B0F0"/>
                </a:solidFill>
              </a:rPr>
              <a:t>Working with Local Concerned Citizen Groups</a:t>
            </a:r>
            <a:endParaRPr lang="en-AU" b="1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7584" y="1379270"/>
            <a:ext cx="781471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800" dirty="0"/>
          </a:p>
          <a:p>
            <a:pPr marL="457200" indent="-457200">
              <a:buFont typeface="Wingdings" charset="2"/>
              <a:buChar char="§"/>
            </a:pPr>
            <a:endParaRPr lang="en-AU" sz="2800" dirty="0"/>
          </a:p>
          <a:p>
            <a:pPr marL="457200" indent="-457200">
              <a:buFont typeface="Wingdings" charset="2"/>
              <a:buChar char="§"/>
            </a:pPr>
            <a:r>
              <a:rPr lang="en-AU" sz="2800" dirty="0" smtClean="0"/>
              <a:t>Permitting of nearby buildings</a:t>
            </a:r>
          </a:p>
          <a:p>
            <a:pPr marL="457200" indent="-457200">
              <a:buFont typeface="Wingdings" charset="2"/>
              <a:buChar char="§"/>
            </a:pPr>
            <a:endParaRPr lang="en-AU" sz="2800" dirty="0"/>
          </a:p>
          <a:p>
            <a:pPr marL="457200" indent="-457200">
              <a:buFont typeface="Wingdings" charset="2"/>
              <a:buChar char="§"/>
            </a:pPr>
            <a:r>
              <a:rPr lang="en-AU" sz="2800" dirty="0" smtClean="0"/>
              <a:t>Traffic flow</a:t>
            </a:r>
          </a:p>
          <a:p>
            <a:pPr marL="457200" indent="-457200">
              <a:buFont typeface="Wingdings" charset="2"/>
              <a:buChar char="§"/>
            </a:pPr>
            <a:endParaRPr lang="en-AU" sz="2800" dirty="0"/>
          </a:p>
          <a:p>
            <a:pPr marL="457200" indent="-457200">
              <a:buFont typeface="Wingdings" charset="2"/>
              <a:buChar char="§"/>
            </a:pPr>
            <a:r>
              <a:rPr lang="en-AU" sz="2800" dirty="0" smtClean="0"/>
              <a:t>Metro Rail and the Domain Station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AU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A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683568" y="4826368"/>
            <a:ext cx="7704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  <a:p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52731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479BDD"/>
                </a:solidFill>
              </a:rPr>
              <a:t>Budget</a:t>
            </a:r>
            <a:endParaRPr lang="en-US" b="1" dirty="0">
              <a:ln w="11430"/>
              <a:solidFill>
                <a:srgbClr val="479BDD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899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>
              <a:buFont typeface="Wingdings" charset="2"/>
              <a:buChar char="§"/>
            </a:pPr>
            <a:r>
              <a:rPr lang="en-US" dirty="0" smtClean="0"/>
              <a:t>Held operating budget constant for second year</a:t>
            </a:r>
            <a:endParaRPr lang="en-US" dirty="0"/>
          </a:p>
          <a:p>
            <a:pPr>
              <a:buFont typeface="Wingdings" charset="2"/>
              <a:buChar char="§"/>
            </a:pPr>
            <a:r>
              <a:rPr lang="en-US" dirty="0" smtClean="0"/>
              <a:t>Result of negotiations and infrastructure investments</a:t>
            </a:r>
          </a:p>
          <a:p>
            <a:pPr>
              <a:buFont typeface="Wingdings" charset="2"/>
              <a:buChar char="§"/>
            </a:pPr>
            <a:r>
              <a:rPr lang="en-AU" dirty="0"/>
              <a:t>Previous increases have been </a:t>
            </a:r>
            <a:r>
              <a:rPr lang="en-AU" dirty="0" smtClean="0"/>
              <a:t>0.0% in 2016, 2.2</a:t>
            </a:r>
            <a:r>
              <a:rPr lang="en-AU" dirty="0"/>
              <a:t>% in 2015, 2.9% in 2014, 5.2% in 2013, 6.5% in 2012 and 9.5% in 2011. </a:t>
            </a:r>
            <a:endParaRPr lang="en-US" dirty="0" smtClean="0"/>
          </a:p>
          <a:p>
            <a:pPr>
              <a:buFont typeface="Wingdings" charset="2"/>
              <a:buChar char="§"/>
            </a:pPr>
            <a:r>
              <a:rPr lang="en-US" dirty="0"/>
              <a:t>I</a:t>
            </a:r>
            <a:r>
              <a:rPr lang="en-US" dirty="0" smtClean="0"/>
              <a:t>ncrease of 2.5 % to Maintenance Budget levy (budget increased from $78k to $80k)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37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Over to Eric to talk about some specific           	accomplishments during the past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62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6368" y="114134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sz="3200" b="1" dirty="0"/>
              <a:t>Building Manager’s Comments</a:t>
            </a:r>
            <a:br>
              <a:rPr lang="en-AU" sz="3200" b="1" dirty="0"/>
            </a:br>
            <a:r>
              <a:rPr lang="en-AU" sz="3200" b="1" dirty="0"/>
              <a:t> What We Have Done in </a:t>
            </a:r>
            <a:r>
              <a:rPr lang="en-AU" sz="3200" b="1" dirty="0" smtClean="0"/>
              <a:t>2016 </a:t>
            </a:r>
            <a:r>
              <a:rPr lang="en-AU" sz="3200" b="1" dirty="0"/>
              <a:t>(Environment)</a:t>
            </a:r>
            <a:r>
              <a:rPr lang="en-AU" b="1" dirty="0" smtClean="0"/>
              <a:t/>
            </a:r>
            <a:br>
              <a:rPr lang="en-AU" b="1" dirty="0" smtClean="0"/>
            </a:br>
            <a:endParaRPr lang="en-A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4666041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AU" sz="2800" dirty="0" smtClean="0">
                <a:solidFill>
                  <a:srgbClr val="4178DD"/>
                </a:solidFill>
              </a:rPr>
              <a:t>Completed Apt Smoke Alarm Testing</a:t>
            </a:r>
            <a:endParaRPr lang="en-AU" sz="2800" dirty="0">
              <a:solidFill>
                <a:srgbClr val="4178DD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7584" y="2422099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AU" sz="2800" dirty="0" smtClean="0">
                <a:solidFill>
                  <a:srgbClr val="4178DD"/>
                </a:solidFill>
              </a:rPr>
              <a:t>Restored Arthur </a:t>
            </a:r>
            <a:r>
              <a:rPr lang="en-AU" sz="2800" dirty="0">
                <a:solidFill>
                  <a:srgbClr val="4178DD"/>
                </a:solidFill>
              </a:rPr>
              <a:t>Street Garden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7584" y="3176995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 smtClean="0">
                <a:solidFill>
                  <a:srgbClr val="4178DD"/>
                </a:solidFill>
              </a:rPr>
              <a:t>Replaced Level </a:t>
            </a:r>
            <a:r>
              <a:rPr lang="en-AU" sz="2800" dirty="0">
                <a:solidFill>
                  <a:srgbClr val="4178DD"/>
                </a:solidFill>
              </a:rPr>
              <a:t>20 Carpet </a:t>
            </a: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827584" y="3859258"/>
            <a:ext cx="8229600" cy="523220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2800" dirty="0" smtClean="0">
                <a:solidFill>
                  <a:srgbClr val="4178DD"/>
                </a:solidFill>
              </a:rPr>
              <a:t>Revamped Visitor </a:t>
            </a:r>
            <a:r>
              <a:rPr lang="en-AU" sz="2800" dirty="0">
                <a:solidFill>
                  <a:srgbClr val="4178DD"/>
                </a:solidFill>
              </a:rPr>
              <a:t>Parking </a:t>
            </a:r>
            <a:r>
              <a:rPr lang="en-AU" sz="2800" dirty="0" smtClean="0">
                <a:solidFill>
                  <a:srgbClr val="4178DD"/>
                </a:solidFill>
              </a:rPr>
              <a:t>Signs and Markings</a:t>
            </a:r>
            <a:endParaRPr lang="en-AU" sz="2800" dirty="0">
              <a:solidFill>
                <a:srgbClr val="4178DD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7584" y="1628190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2800" dirty="0" smtClean="0">
                <a:solidFill>
                  <a:srgbClr val="4178DD"/>
                </a:solidFill>
              </a:rPr>
              <a:t>Repaired Cracked Glass </a:t>
            </a:r>
            <a:r>
              <a:rPr lang="en-AU" sz="2800" dirty="0">
                <a:solidFill>
                  <a:srgbClr val="4178DD"/>
                </a:solidFill>
              </a:rPr>
              <a:t>on </a:t>
            </a:r>
            <a:r>
              <a:rPr lang="en-AU" sz="2800" dirty="0" smtClean="0">
                <a:solidFill>
                  <a:srgbClr val="4178DD"/>
                </a:solidFill>
              </a:rPr>
              <a:t>L1 </a:t>
            </a:r>
            <a:r>
              <a:rPr lang="en-AU" sz="2800" dirty="0">
                <a:solidFill>
                  <a:srgbClr val="4178DD"/>
                </a:solidFill>
              </a:rPr>
              <a:t>and </a:t>
            </a:r>
            <a:r>
              <a:rPr lang="en-AU" sz="2800" dirty="0" smtClean="0">
                <a:solidFill>
                  <a:srgbClr val="4178DD"/>
                </a:solidFill>
              </a:rPr>
              <a:t>L15</a:t>
            </a:r>
            <a:r>
              <a:rPr lang="en-AU" sz="2800" dirty="0">
                <a:solidFill>
                  <a:srgbClr val="4178DD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6185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6368" y="116632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sz="3200" b="1" dirty="0" smtClean="0"/>
              <a:t>Building </a:t>
            </a:r>
            <a:r>
              <a:rPr lang="en-AU" sz="3200" b="1" dirty="0"/>
              <a:t>Manager’s Comments</a:t>
            </a:r>
            <a:br>
              <a:rPr lang="en-AU" sz="3200" b="1" dirty="0"/>
            </a:br>
            <a:r>
              <a:rPr lang="en-AU" sz="3200" b="1" dirty="0"/>
              <a:t> What We Have Done in </a:t>
            </a:r>
            <a:r>
              <a:rPr lang="en-AU" sz="3200" b="1" dirty="0" smtClean="0"/>
              <a:t>2016 (Improvements)</a:t>
            </a:r>
            <a:r>
              <a:rPr lang="en-AU" b="1" dirty="0"/>
              <a:t/>
            </a:r>
            <a:br>
              <a:rPr lang="en-AU" b="1" dirty="0"/>
            </a:br>
            <a:r>
              <a:rPr lang="en-AU" b="1" dirty="0" smtClean="0"/>
              <a:t/>
            </a:r>
            <a:br>
              <a:rPr lang="en-AU" b="1" dirty="0" smtClean="0"/>
            </a:br>
            <a:endParaRPr lang="en-A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27584" y="1345926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srgbClr val="4178DD"/>
                </a:solidFill>
              </a:rPr>
              <a:t>Back of </a:t>
            </a:r>
            <a:r>
              <a:rPr lang="en-AU" sz="2800" dirty="0" smtClean="0">
                <a:solidFill>
                  <a:srgbClr val="4178DD"/>
                </a:solidFill>
              </a:rPr>
              <a:t>House- Refurbishment</a:t>
            </a:r>
            <a:endParaRPr lang="en-AU" sz="2800" dirty="0">
              <a:solidFill>
                <a:srgbClr val="4178DD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7584" y="2830147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srgbClr val="4178DD"/>
                </a:solidFill>
              </a:rPr>
              <a:t>Lift Button </a:t>
            </a:r>
            <a:r>
              <a:rPr lang="en-AU" sz="2800" dirty="0" smtClean="0">
                <a:solidFill>
                  <a:srgbClr val="4178DD"/>
                </a:solidFill>
              </a:rPr>
              <a:t>Panel-Redecoration</a:t>
            </a:r>
            <a:endParaRPr lang="en-AU" sz="2800" dirty="0">
              <a:solidFill>
                <a:srgbClr val="4178DD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7584" y="4361850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srgbClr val="4178DD"/>
                </a:solidFill>
              </a:rPr>
              <a:t>Car Park Spaces </a:t>
            </a:r>
            <a:r>
              <a:rPr lang="en-AU" sz="2800" dirty="0" smtClean="0">
                <a:solidFill>
                  <a:srgbClr val="4178DD"/>
                </a:solidFill>
              </a:rPr>
              <a:t>Audit Completed</a:t>
            </a:r>
            <a:endParaRPr lang="en-AU" sz="2800" dirty="0">
              <a:solidFill>
                <a:srgbClr val="4178DD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7584" y="2055796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srgbClr val="4178DD"/>
                </a:solidFill>
              </a:rPr>
              <a:t>Leather </a:t>
            </a:r>
            <a:r>
              <a:rPr lang="en-AU" sz="2800" dirty="0" smtClean="0">
                <a:solidFill>
                  <a:srgbClr val="4178DD"/>
                </a:solidFill>
              </a:rPr>
              <a:t>Wall &amp; Doors-Restoration </a:t>
            </a:r>
            <a:endParaRPr lang="en-AU" sz="2800" dirty="0">
              <a:solidFill>
                <a:srgbClr val="4178DD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7584" y="3632859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srgbClr val="4178DD"/>
                </a:solidFill>
              </a:rPr>
              <a:t>Fire </a:t>
            </a:r>
            <a:r>
              <a:rPr lang="en-AU" sz="2800" dirty="0" smtClean="0">
                <a:solidFill>
                  <a:srgbClr val="4178DD"/>
                </a:solidFill>
              </a:rPr>
              <a:t>Blankets- Supplied to All Residents</a:t>
            </a:r>
            <a:endParaRPr lang="en-AU" sz="2800" dirty="0">
              <a:solidFill>
                <a:srgbClr val="4178DD"/>
              </a:solidFill>
            </a:endParaRPr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827584" y="5128824"/>
            <a:ext cx="8229600" cy="523220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2800" dirty="0" smtClean="0">
                <a:solidFill>
                  <a:srgbClr val="4178DD"/>
                </a:solidFill>
              </a:rPr>
              <a:t>Kitchen Exhaust Smells-Altered Ductwork on L24 </a:t>
            </a:r>
            <a:endParaRPr lang="en-AU" sz="2800" dirty="0">
              <a:solidFill>
                <a:srgbClr val="4178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45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457200" y="1419896"/>
            <a:ext cx="8229600" cy="6083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2800" dirty="0" smtClean="0">
                <a:solidFill>
                  <a:srgbClr val="4178DD"/>
                </a:solidFill>
              </a:rPr>
              <a:t>		Upgraded Computer Systems </a:t>
            </a:r>
          </a:p>
          <a:p>
            <a:pPr lvl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2800" dirty="0" smtClean="0">
                <a:solidFill>
                  <a:srgbClr val="4178DD"/>
                </a:solidFill>
              </a:rPr>
              <a:t>		Increased Midnight Shift Patrols &amp; Duties </a:t>
            </a:r>
          </a:p>
          <a:p>
            <a:pPr lvl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srgbClr val="4178DD"/>
                </a:solidFill>
              </a:rPr>
              <a:t>	</a:t>
            </a:r>
            <a:r>
              <a:rPr lang="en-AU" sz="2800" dirty="0" smtClean="0">
                <a:solidFill>
                  <a:srgbClr val="4178DD"/>
                </a:solidFill>
              </a:rPr>
              <a:t>	Deactivated Car </a:t>
            </a:r>
            <a:r>
              <a:rPr lang="en-AU" sz="2800" dirty="0">
                <a:solidFill>
                  <a:srgbClr val="4178DD"/>
                </a:solidFill>
              </a:rPr>
              <a:t>Park’s Magnetic Loop </a:t>
            </a:r>
            <a:r>
              <a:rPr lang="en-AU" sz="2800" dirty="0" smtClean="0">
                <a:solidFill>
                  <a:srgbClr val="4178DD"/>
                </a:solidFill>
              </a:rPr>
              <a:t> </a:t>
            </a:r>
            <a:endParaRPr lang="en-AU" sz="2800" dirty="0">
              <a:solidFill>
                <a:srgbClr val="4178DD"/>
              </a:solidFill>
            </a:endParaRP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2800" dirty="0" smtClean="0">
                <a:solidFill>
                  <a:srgbClr val="4178DD"/>
                </a:solidFill>
              </a:rPr>
              <a:t>		Upgraded 3G </a:t>
            </a:r>
            <a:r>
              <a:rPr lang="en-AU" sz="2800" dirty="0">
                <a:solidFill>
                  <a:srgbClr val="4178DD"/>
                </a:solidFill>
              </a:rPr>
              <a:t>&amp; 4G </a:t>
            </a:r>
            <a:r>
              <a:rPr lang="en-AU" sz="2800" dirty="0" smtClean="0">
                <a:solidFill>
                  <a:srgbClr val="4178DD"/>
                </a:solidFill>
              </a:rPr>
              <a:t>Reception in Basement Levels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2800" dirty="0" smtClean="0">
                <a:solidFill>
                  <a:srgbClr val="4178DD"/>
                </a:solidFill>
              </a:rPr>
              <a:t>  	Introduced a Staff Duress Alarm &amp; Monitoring 			System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2800" dirty="0" smtClean="0">
                <a:solidFill>
                  <a:srgbClr val="4178DD"/>
                </a:solidFill>
              </a:rPr>
              <a:t>       BM Attending Regular Crime Prevention 					Meetings at St James</a:t>
            </a:r>
            <a:endParaRPr lang="en-AU" sz="2800" dirty="0">
              <a:solidFill>
                <a:srgbClr val="4178DD"/>
              </a:solidFill>
            </a:endParaRPr>
          </a:p>
          <a:p>
            <a:pPr lvl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2800" dirty="0" smtClean="0">
                <a:solidFill>
                  <a:srgbClr val="4178DD"/>
                </a:solidFill>
              </a:rPr>
              <a:t>       Vic Police Security Warning Notices Posted 				Around Building </a:t>
            </a:r>
          </a:p>
          <a:p>
            <a:pPr marL="457200" lvl="0" indent="-457200">
              <a:spcBef>
                <a:spcPts val="800"/>
              </a:spcBef>
              <a:buFont typeface="Arial" panose="020B0604020202020204" pitchFamily="34" charset="0"/>
              <a:buChar char="•"/>
            </a:pPr>
            <a:endParaRPr lang="en-AU" sz="2800" dirty="0" smtClean="0">
              <a:solidFill>
                <a:srgbClr val="4178DD"/>
              </a:solidFill>
            </a:endParaRPr>
          </a:p>
          <a:p>
            <a:pPr marL="457200" lvl="0" indent="-457200">
              <a:spcBef>
                <a:spcPts val="800"/>
              </a:spcBef>
              <a:buFont typeface="Arial" panose="020B0604020202020204" pitchFamily="34" charset="0"/>
              <a:buChar char="•"/>
            </a:pPr>
            <a:endParaRPr lang="en-AU" sz="2800" dirty="0">
              <a:solidFill>
                <a:srgbClr val="4178DD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26368" y="116632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sz="3200" b="1" dirty="0" smtClean="0"/>
              <a:t>Building </a:t>
            </a:r>
            <a:r>
              <a:rPr lang="en-AU" sz="3200" b="1" dirty="0"/>
              <a:t>Manager’s Comments</a:t>
            </a:r>
            <a:br>
              <a:rPr lang="en-AU" sz="3200" b="1" dirty="0"/>
            </a:br>
            <a:r>
              <a:rPr lang="en-AU" sz="3200" b="1" dirty="0"/>
              <a:t> What We Have Done in </a:t>
            </a:r>
            <a:r>
              <a:rPr lang="en-AU" sz="3200" b="1" dirty="0" smtClean="0"/>
              <a:t>2016 (Safety &amp; Security)</a:t>
            </a:r>
            <a:r>
              <a:rPr lang="en-AU" b="1" dirty="0"/>
              <a:t/>
            </a:r>
            <a:br>
              <a:rPr lang="en-AU" b="1" dirty="0"/>
            </a:br>
            <a:r>
              <a:rPr lang="en-AU" b="1" dirty="0" smtClean="0"/>
              <a:t/>
            </a:r>
            <a:br>
              <a:rPr lang="en-AU" b="1" dirty="0" smtClean="0"/>
            </a:b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279591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 txBox="1">
            <a:spLocks noGrp="1"/>
          </p:cNvSpPr>
          <p:nvPr>
            <p:ph idx="1"/>
          </p:nvPr>
        </p:nvSpPr>
        <p:spPr>
          <a:xfrm>
            <a:off x="553792" y="229566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srgbClr val="4178DD"/>
                </a:solidFill>
              </a:rPr>
              <a:t>Pool Room Glass Damaged by Blackman Chair</a:t>
            </a: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553792" y="3068391"/>
            <a:ext cx="8229600" cy="523220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rgbClr val="4178DD"/>
                </a:solidFill>
              </a:rPr>
              <a:t>Boiler Meter Gas Usage </a:t>
            </a:r>
            <a:r>
              <a:rPr lang="fr-FR" sz="2800" dirty="0" smtClean="0">
                <a:solidFill>
                  <a:srgbClr val="4178DD"/>
                </a:solidFill>
              </a:rPr>
              <a:t>Ombudsman Complaint </a:t>
            </a:r>
            <a:endParaRPr lang="en-AU" sz="2800" dirty="0">
              <a:solidFill>
                <a:srgbClr val="4178DD"/>
              </a:solidFill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553792" y="3873321"/>
            <a:ext cx="8229600" cy="523220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srgbClr val="4178DD"/>
                </a:solidFill>
              </a:rPr>
              <a:t>Balcony </a:t>
            </a:r>
            <a:r>
              <a:rPr lang="en-AU" sz="2800" dirty="0" smtClean="0">
                <a:solidFill>
                  <a:srgbClr val="4178DD"/>
                </a:solidFill>
              </a:rPr>
              <a:t>Inspections</a:t>
            </a:r>
            <a:endParaRPr lang="en-AU" sz="2800" dirty="0">
              <a:solidFill>
                <a:srgbClr val="4178DD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26368" y="116632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sz="3200" b="1" dirty="0" smtClean="0"/>
              <a:t>Building </a:t>
            </a:r>
            <a:r>
              <a:rPr lang="en-AU" sz="3200" b="1" dirty="0"/>
              <a:t>Manager’s Comments</a:t>
            </a:r>
            <a:br>
              <a:rPr lang="en-AU" sz="3200" b="1" dirty="0"/>
            </a:br>
            <a:r>
              <a:rPr lang="en-AU" sz="3200" b="1" dirty="0"/>
              <a:t> What We Have Done in </a:t>
            </a:r>
            <a:r>
              <a:rPr lang="en-AU" sz="3200" b="1" dirty="0" smtClean="0"/>
              <a:t>2016 (Issues)</a:t>
            </a:r>
            <a:r>
              <a:rPr lang="en-AU" b="1" dirty="0">
                <a:solidFill>
                  <a:srgbClr val="FF0000"/>
                </a:solidFill>
              </a:rPr>
              <a:t/>
            </a:r>
            <a:br>
              <a:rPr lang="en-AU" b="1" dirty="0">
                <a:solidFill>
                  <a:srgbClr val="FF0000"/>
                </a:solidFill>
              </a:rPr>
            </a:br>
            <a:r>
              <a:rPr lang="en-AU" b="1" dirty="0" smtClean="0"/>
              <a:t/>
            </a:r>
            <a:br>
              <a:rPr lang="en-AU" b="1" dirty="0" smtClean="0"/>
            </a:b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97329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prstClr val="black"/>
                </a:solidFill>
              </a:rPr>
              <a:t>Balencea’s Annual Electricity </a:t>
            </a:r>
            <a:r>
              <a:rPr lang="en-US" sz="2800" dirty="0" smtClean="0">
                <a:solidFill>
                  <a:prstClr val="black"/>
                </a:solidFill>
              </a:rPr>
              <a:t>Consumption </a:t>
            </a:r>
            <a:r>
              <a:rPr lang="en-US" sz="2800" dirty="0">
                <a:solidFill>
                  <a:prstClr val="black"/>
                </a:solidFill>
              </a:rPr>
              <a:t>2012- 2016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56479" y="2949817"/>
            <a:ext cx="175796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148,837 </a:t>
            </a:r>
          </a:p>
          <a:p>
            <a:pPr algn="ctr"/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(down 22%)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5749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Balencea’s Annual Electricity Costs 2012- 2016</a:t>
            </a:r>
            <a:endParaRPr lang="en-AU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015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00B0F0"/>
                </a:solidFill>
              </a:rPr>
              <a:t>2017 </a:t>
            </a:r>
            <a:br>
              <a:rPr lang="en-US" sz="3600" b="1" dirty="0" smtClean="0">
                <a:solidFill>
                  <a:srgbClr val="00B0F0"/>
                </a:solidFill>
              </a:rPr>
            </a:br>
            <a:r>
              <a:rPr lang="en-US" sz="3600" b="1" dirty="0" smtClean="0">
                <a:solidFill>
                  <a:srgbClr val="00B0F0"/>
                </a:solidFill>
              </a:rPr>
              <a:t>Committee of Management (COM)</a:t>
            </a:r>
            <a:br>
              <a:rPr lang="en-US" sz="3600" b="1" dirty="0" smtClean="0">
                <a:solidFill>
                  <a:srgbClr val="00B0F0"/>
                </a:solidFill>
              </a:rPr>
            </a:br>
            <a:r>
              <a:rPr lang="en-US" sz="3600" b="1" dirty="0" smtClean="0">
                <a:solidFill>
                  <a:srgbClr val="00B0F0"/>
                </a:solidFill>
              </a:rPr>
              <a:t>Report from the Chair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What, how and when</a:t>
            </a:r>
          </a:p>
        </p:txBody>
      </p:sp>
    </p:spTree>
    <p:extLst>
      <p:ext uri="{BB962C8B-B14F-4D97-AF65-F5344CB8AC3E}">
        <p14:creationId xmlns:p14="http://schemas.microsoft.com/office/powerpoint/2010/main" val="264512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6368" y="188640"/>
            <a:ext cx="8507288" cy="1143000"/>
          </a:xfrm>
        </p:spPr>
        <p:txBody>
          <a:bodyPr>
            <a:normAutofit/>
          </a:bodyPr>
          <a:lstStyle/>
          <a:p>
            <a:r>
              <a:rPr lang="en-AU" sz="2900" b="1" dirty="0" smtClean="0"/>
              <a:t>Building </a:t>
            </a:r>
            <a:r>
              <a:rPr lang="en-AU" sz="2900" b="1" dirty="0"/>
              <a:t>Manager’s Comments </a:t>
            </a:r>
            <a:br>
              <a:rPr lang="en-AU" sz="2900" b="1" dirty="0"/>
            </a:br>
            <a:r>
              <a:rPr lang="en-AU" sz="2900" b="1" dirty="0"/>
              <a:t>What We Expect To Do in </a:t>
            </a:r>
            <a:r>
              <a:rPr lang="en-AU" sz="2900" b="1" dirty="0" smtClean="0"/>
              <a:t>2017</a:t>
            </a:r>
            <a:endParaRPr lang="en-AU" sz="29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63190" y="1577799"/>
            <a:ext cx="77048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 smtClean="0">
                <a:solidFill>
                  <a:srgbClr val="4178DD"/>
                </a:solidFill>
              </a:rPr>
              <a:t>Resolve outstanding defects with Sunland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 smtClean="0">
                <a:solidFill>
                  <a:srgbClr val="4178DD"/>
                </a:solidFill>
              </a:rPr>
              <a:t>Repair Cracking and Repaint Garden </a:t>
            </a:r>
            <a:r>
              <a:rPr lang="en-AU" sz="2800" dirty="0">
                <a:solidFill>
                  <a:srgbClr val="4178DD"/>
                </a:solidFill>
              </a:rPr>
              <a:t>Plants and Boundary Wall </a:t>
            </a:r>
            <a:endParaRPr lang="en-AU" sz="2800" dirty="0" smtClean="0">
              <a:solidFill>
                <a:srgbClr val="4178DD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 smtClean="0">
                <a:solidFill>
                  <a:srgbClr val="4178DD"/>
                </a:solidFill>
              </a:rPr>
              <a:t>Conduct an External Glass Spider Clean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 smtClean="0">
                <a:solidFill>
                  <a:srgbClr val="4178DD"/>
                </a:solidFill>
              </a:rPr>
              <a:t>Repair/Replace Pool Tiling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srgbClr val="4178DD"/>
                </a:solidFill>
              </a:rPr>
              <a:t>Undertake to complete a Victoria Police security and crime prevention audit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326690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 smtClean="0"/>
          </a:p>
          <a:p>
            <a:pPr marL="0" indent="0" algn="ctr">
              <a:buNone/>
            </a:pPr>
            <a:r>
              <a:rPr lang="en-AU" sz="9600" dirty="0" smtClean="0">
                <a:solidFill>
                  <a:srgbClr val="00B0F0"/>
                </a:solidFill>
              </a:rPr>
              <a:t>Q &amp; A</a:t>
            </a:r>
            <a:endParaRPr lang="en-AU" sz="9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00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b="1" dirty="0">
                <a:solidFill>
                  <a:srgbClr val="00B0F0"/>
                </a:solidFill>
              </a:rPr>
              <a:t>What We Do</a:t>
            </a:r>
            <a:br>
              <a:rPr lang="en-AU" b="1" dirty="0">
                <a:solidFill>
                  <a:srgbClr val="00B0F0"/>
                </a:solidFill>
              </a:rPr>
            </a:br>
            <a:r>
              <a:rPr lang="en-AU" b="1" dirty="0">
                <a:solidFill>
                  <a:srgbClr val="00B0F0"/>
                </a:solidFill>
              </a:rPr>
              <a:t>(Objectives of the COM)</a:t>
            </a:r>
            <a:r>
              <a:rPr lang="en-AU" b="1" dirty="0" smtClean="0">
                <a:solidFill>
                  <a:srgbClr val="00B0F0"/>
                </a:solidFill>
              </a:rPr>
              <a:t/>
            </a:r>
            <a:br>
              <a:rPr lang="en-AU" b="1" dirty="0" smtClean="0">
                <a:solidFill>
                  <a:srgbClr val="00B0F0"/>
                </a:solidFill>
              </a:rPr>
            </a:br>
            <a:endParaRPr lang="en-AU" b="1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1963855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Maintain safety and security </a:t>
            </a:r>
            <a:r>
              <a:rPr lang="en-US" sz="2800" dirty="0" smtClean="0"/>
              <a:t>of </a:t>
            </a:r>
            <a:r>
              <a:rPr lang="en-US" sz="2800" dirty="0"/>
              <a:t>residents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3321" y="2679956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Maintain the amenities and </a:t>
            </a:r>
            <a:r>
              <a:rPr lang="en-US" sz="2800" dirty="0" smtClean="0"/>
              <a:t>ambiance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863321" y="3328092"/>
            <a:ext cx="7718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§"/>
            </a:pPr>
            <a:r>
              <a:rPr lang="en-US" sz="2800" dirty="0"/>
              <a:t>Promote a sense of community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77251" y="3874309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Control the running costs (fees)</a:t>
            </a:r>
          </a:p>
        </p:txBody>
      </p:sp>
    </p:spTree>
    <p:extLst>
      <p:ext uri="{BB962C8B-B14F-4D97-AF65-F5344CB8AC3E}">
        <p14:creationId xmlns:p14="http://schemas.microsoft.com/office/powerpoint/2010/main" val="2389994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b="1" dirty="0">
                <a:solidFill>
                  <a:srgbClr val="00B0F0"/>
                </a:solidFill>
              </a:rPr>
              <a:t>How We Do It</a:t>
            </a:r>
            <a:r>
              <a:rPr lang="en-AU" b="1" dirty="0" smtClean="0">
                <a:solidFill>
                  <a:srgbClr val="00B0F0"/>
                </a:solidFill>
              </a:rPr>
              <a:t/>
            </a:r>
            <a:br>
              <a:rPr lang="en-AU" b="1" dirty="0" smtClean="0">
                <a:solidFill>
                  <a:srgbClr val="00B0F0"/>
                </a:solidFill>
              </a:rPr>
            </a:br>
            <a:endParaRPr lang="en-AU" b="1" dirty="0">
              <a:solidFill>
                <a:srgbClr val="00B0F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2393" y="1863988"/>
            <a:ext cx="756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Enforce the Owners Corporation Rules</a:t>
            </a:r>
          </a:p>
          <a:p>
            <a:endParaRPr lang="en-A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827584" y="2432563"/>
            <a:ext cx="756084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Recommend changing the Rules </a:t>
            </a:r>
          </a:p>
          <a:p>
            <a:endParaRPr lang="en-AU" dirty="0"/>
          </a:p>
        </p:txBody>
      </p:sp>
      <p:sp>
        <p:nvSpPr>
          <p:cNvPr id="9" name="TextBox 8"/>
          <p:cNvSpPr txBox="1"/>
          <p:nvPr/>
        </p:nvSpPr>
        <p:spPr>
          <a:xfrm>
            <a:off x="827584" y="3024676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Listen to the concerns of residents and </a:t>
            </a:r>
            <a:r>
              <a:rPr lang="en-US" sz="2800" dirty="0" smtClean="0"/>
              <a:t>owners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827584" y="3568399"/>
            <a:ext cx="756084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Monitor performance and negotiate contracts for the building management (FMV) and strata manager </a:t>
            </a:r>
            <a:r>
              <a:rPr lang="en-US" sz="2800" dirty="0" smtClean="0"/>
              <a:t>(Procorp)</a:t>
            </a:r>
            <a:endParaRPr lang="en-US" sz="2800" dirty="0"/>
          </a:p>
          <a:p>
            <a:endParaRPr lang="en-AU" dirty="0"/>
          </a:p>
        </p:txBody>
      </p:sp>
      <p:sp>
        <p:nvSpPr>
          <p:cNvPr id="12" name="TextBox 11"/>
          <p:cNvSpPr txBox="1"/>
          <p:nvPr/>
        </p:nvSpPr>
        <p:spPr>
          <a:xfrm>
            <a:off x="827584" y="4839820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Invest in </a:t>
            </a:r>
            <a:r>
              <a:rPr lang="en-US" sz="2800" dirty="0" smtClean="0"/>
              <a:t>ways </a:t>
            </a:r>
            <a:r>
              <a:rPr lang="en-US" sz="2800" dirty="0"/>
              <a:t>to keep costs lower over time</a:t>
            </a:r>
          </a:p>
        </p:txBody>
      </p:sp>
    </p:spTree>
    <p:extLst>
      <p:ext uri="{BB962C8B-B14F-4D97-AF65-F5344CB8AC3E}">
        <p14:creationId xmlns:p14="http://schemas.microsoft.com/office/powerpoint/2010/main" val="806565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b="1" dirty="0">
                <a:solidFill>
                  <a:srgbClr val="00B0F0"/>
                </a:solidFill>
              </a:rPr>
              <a:t>When and How We Make Decisions</a:t>
            </a:r>
            <a:r>
              <a:rPr lang="en-AU" b="1" dirty="0" smtClean="0">
                <a:solidFill>
                  <a:srgbClr val="00B0F0"/>
                </a:solidFill>
              </a:rPr>
              <a:t/>
            </a:r>
            <a:br>
              <a:rPr lang="en-AU" b="1" dirty="0" smtClean="0">
                <a:solidFill>
                  <a:srgbClr val="00B0F0"/>
                </a:solidFill>
              </a:rPr>
            </a:br>
            <a:endParaRPr lang="en-AU" b="1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2393" y="1336032"/>
            <a:ext cx="7704856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AU" sz="2800" dirty="0" smtClean="0"/>
              <a:t>Hold </a:t>
            </a:r>
            <a:r>
              <a:rPr lang="en-AU" sz="2800" dirty="0"/>
              <a:t>6-8 formal meetings per year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AU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AU" sz="2800" dirty="0"/>
              <a:t>Sub-committees for specific issues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AU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AU" sz="2800" dirty="0" smtClean="0"/>
              <a:t>Communicate in person or email frequently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AU" sz="2800" dirty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AU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A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832393" y="3764928"/>
            <a:ext cx="756084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D</a:t>
            </a:r>
            <a:r>
              <a:rPr lang="en-US" sz="2800" dirty="0" smtClean="0"/>
              <a:t>ecide by majority vote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762789" y="4288147"/>
            <a:ext cx="77000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/>
              <a:t>Guided by </a:t>
            </a:r>
            <a:r>
              <a:rPr lang="en-AU" sz="2800" dirty="0"/>
              <a:t>Victorian Owners Corporation Act 2006 and the Balencea Owners Corporation </a:t>
            </a:r>
            <a:r>
              <a:rPr lang="en-AU" sz="2800" dirty="0" smtClean="0"/>
              <a:t>Rules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3992255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/>
          </a:bodyPr>
          <a:lstStyle/>
          <a:p>
            <a:r>
              <a:rPr lang="en-AU" b="1" dirty="0" smtClean="0">
                <a:solidFill>
                  <a:srgbClr val="00B0F0"/>
                </a:solidFill>
              </a:rPr>
              <a:t>Always </a:t>
            </a:r>
            <a:r>
              <a:rPr lang="en-AU" b="1" dirty="0">
                <a:solidFill>
                  <a:srgbClr val="00B0F0"/>
                </a:solidFill>
              </a:rPr>
              <a:t>Keep in Mind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7584" y="1631338"/>
            <a:ext cx="7704856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AU" sz="2800" dirty="0"/>
              <a:t>Balencea is in essence a vertical village, with 84 residences and one </a:t>
            </a:r>
            <a:r>
              <a:rPr lang="en-AU" sz="2800" dirty="0" smtClean="0"/>
              <a:t>business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AU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AU" sz="2800" dirty="0" smtClean="0"/>
              <a:t>Over 150 residents, plus many absentee owners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AU" sz="2800" dirty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AU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AU" sz="2800" dirty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AU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AU" sz="2800" dirty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AU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A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827584" y="2933661"/>
            <a:ext cx="75608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AU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AU" sz="2800" dirty="0" smtClean="0"/>
              <a:t>Act </a:t>
            </a:r>
            <a:r>
              <a:rPr lang="en-AU" sz="2800" dirty="0"/>
              <a:t>in the best interests of the majority, but </a:t>
            </a:r>
            <a:r>
              <a:rPr lang="en-AU" sz="2800" dirty="0" smtClean="0"/>
              <a:t>always </a:t>
            </a:r>
            <a:r>
              <a:rPr lang="en-AU" sz="2800" dirty="0"/>
              <a:t>consider the interests of the </a:t>
            </a:r>
            <a:r>
              <a:rPr lang="en-AU" sz="2800" dirty="0" smtClean="0"/>
              <a:t>minority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AU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AU" sz="2800" dirty="0" smtClean="0"/>
              <a:t>Goal is to be Fair </a:t>
            </a:r>
            <a:r>
              <a:rPr lang="en-AU" sz="2800" dirty="0"/>
              <a:t>T</a:t>
            </a:r>
            <a:r>
              <a:rPr lang="en-AU" sz="2800" dirty="0" smtClean="0"/>
              <a:t>o </a:t>
            </a:r>
            <a:r>
              <a:rPr lang="en-AU" sz="2800" dirty="0"/>
              <a:t>A</a:t>
            </a:r>
            <a:r>
              <a:rPr lang="en-AU" sz="2800" dirty="0" smtClean="0"/>
              <a:t>ll 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55289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en-AU" b="1" dirty="0">
                <a:solidFill>
                  <a:srgbClr val="00B0F0"/>
                </a:solidFill>
              </a:rPr>
              <a:t>M</a:t>
            </a:r>
            <a:r>
              <a:rPr lang="en-AU" b="1" dirty="0" smtClean="0">
                <a:solidFill>
                  <a:srgbClr val="00B0F0"/>
                </a:solidFill>
              </a:rPr>
              <a:t>eans </a:t>
            </a:r>
            <a:r>
              <a:rPr lang="en-AU" b="1" dirty="0">
                <a:solidFill>
                  <a:srgbClr val="00B0F0"/>
                </a:solidFill>
              </a:rPr>
              <a:t>enforcing Rules that some people might not like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7584" y="1797686"/>
            <a:ext cx="756084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AU" sz="2800" dirty="0" smtClean="0"/>
              <a:t>Rules protect </a:t>
            </a:r>
            <a:r>
              <a:rPr lang="en-AU" sz="2800" dirty="0"/>
              <a:t>all residents and owners</a:t>
            </a:r>
          </a:p>
          <a:p>
            <a:endParaRPr lang="en-AU" dirty="0"/>
          </a:p>
        </p:txBody>
      </p:sp>
      <p:sp>
        <p:nvSpPr>
          <p:cNvPr id="9" name="TextBox 8"/>
          <p:cNvSpPr txBox="1"/>
          <p:nvPr/>
        </p:nvSpPr>
        <p:spPr>
          <a:xfrm>
            <a:off x="827584" y="2597905"/>
            <a:ext cx="756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AU" sz="2800" dirty="0"/>
              <a:t>C</a:t>
            </a:r>
            <a:r>
              <a:rPr lang="en-AU" sz="2800" dirty="0" smtClean="0"/>
              <a:t>an </a:t>
            </a:r>
            <a:r>
              <a:rPr lang="en-AU" sz="2800" dirty="0"/>
              <a:t>be changed by a Special Resolution, which can be initiated by the Committee </a:t>
            </a:r>
            <a:r>
              <a:rPr lang="en-AU" sz="2800" dirty="0" smtClean="0"/>
              <a:t>or </a:t>
            </a:r>
            <a:r>
              <a:rPr lang="en-AU" sz="2800" dirty="0"/>
              <a:t>an owner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58416" y="3660622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AU" sz="2800" dirty="0"/>
              <a:t>W</a:t>
            </a:r>
            <a:r>
              <a:rPr lang="en-AU" sz="2800" dirty="0" smtClean="0"/>
              <a:t>hile </a:t>
            </a:r>
            <a:r>
              <a:rPr lang="en-AU" sz="2800" dirty="0"/>
              <a:t>a Rule stands, it will be enforced.</a:t>
            </a:r>
          </a:p>
        </p:txBody>
      </p:sp>
    </p:spTree>
    <p:extLst>
      <p:ext uri="{BB962C8B-B14F-4D97-AF65-F5344CB8AC3E}">
        <p14:creationId xmlns:p14="http://schemas.microsoft.com/office/powerpoint/2010/main" val="189481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/>
          </a:bodyPr>
          <a:lstStyle/>
          <a:p>
            <a:r>
              <a:rPr lang="en-AU" b="1" dirty="0">
                <a:solidFill>
                  <a:srgbClr val="00B0F0"/>
                </a:solidFill>
              </a:rPr>
              <a:t>Accomplishments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7584" y="1797686"/>
            <a:ext cx="756084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AU" sz="2800" dirty="0"/>
              <a:t>Eric will speak to </a:t>
            </a:r>
            <a:r>
              <a:rPr lang="en-AU" sz="2800" dirty="0" smtClean="0"/>
              <a:t>a </a:t>
            </a:r>
            <a:r>
              <a:rPr lang="en-AU" sz="2800" dirty="0"/>
              <a:t>number </a:t>
            </a:r>
            <a:r>
              <a:rPr lang="en-AU" sz="2800" dirty="0" smtClean="0"/>
              <a:t>of </a:t>
            </a:r>
            <a:r>
              <a:rPr lang="en-AU" sz="2800" dirty="0"/>
              <a:t>accomplishments during the past </a:t>
            </a:r>
            <a:r>
              <a:rPr lang="en-AU" sz="2800" dirty="0" smtClean="0"/>
              <a:t>year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AU" sz="28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AU" sz="2800" dirty="0" smtClean="0"/>
              <a:t>First, a few things that were dealt with primarily at the Committee level</a:t>
            </a:r>
            <a:endParaRPr lang="en-AU" sz="28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05309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/>
          </a:bodyPr>
          <a:lstStyle/>
          <a:p>
            <a:r>
              <a:rPr lang="en-AU" b="1" dirty="0" smtClean="0">
                <a:solidFill>
                  <a:srgbClr val="00B0F0"/>
                </a:solidFill>
              </a:rPr>
              <a:t>Balcony Leaks and Defect</a:t>
            </a:r>
            <a:endParaRPr lang="en-AU" b="1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1340768"/>
            <a:ext cx="770485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AU" sz="2800" dirty="0" smtClean="0"/>
              <a:t>All Owners have received a preliminary letter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AU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AU" sz="2800" dirty="0" smtClean="0"/>
              <a:t>Andrew Whitelaw has addressed the AGM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AU" sz="28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AU" sz="2800" dirty="0" smtClean="0"/>
              <a:t>Remaining time to pursue a claim against the Developer is running out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AU" sz="28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AU" sz="2800" dirty="0" smtClean="0"/>
              <a:t>Proceeding with legal action will require a Special Resolution</a:t>
            </a:r>
          </a:p>
          <a:p>
            <a:endParaRPr lang="en-AU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AU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1542772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8494</TotalTime>
  <Words>517</Words>
  <Application>Microsoft Office PowerPoint</Application>
  <PresentationFormat>On-screen Show (4:3)</PresentationFormat>
  <Paragraphs>124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Wingdings</vt:lpstr>
      <vt:lpstr>Office Theme</vt:lpstr>
      <vt:lpstr>Balencea Apartments </vt:lpstr>
      <vt:lpstr>2017  Committee of Management (COM) Report from the Chair</vt:lpstr>
      <vt:lpstr> What We Do (Objectives of the COM) </vt:lpstr>
      <vt:lpstr> How We Do It </vt:lpstr>
      <vt:lpstr> When and How We Make Decisions </vt:lpstr>
      <vt:lpstr>Always Keep in Mind</vt:lpstr>
      <vt:lpstr>Means enforcing Rules that some people might not like</vt:lpstr>
      <vt:lpstr>Accomplishments </vt:lpstr>
      <vt:lpstr>Balcony Leaks and Defect</vt:lpstr>
      <vt:lpstr>Swimming Pool</vt:lpstr>
      <vt:lpstr>Working with Local Concerned Citizen Groups</vt:lpstr>
      <vt:lpstr>Budget</vt:lpstr>
      <vt:lpstr>  </vt:lpstr>
      <vt:lpstr> Building Manager’s Comments  What We Have Done in 2016 (Environment) </vt:lpstr>
      <vt:lpstr>  Building Manager’s Comments  What We Have Done in 2016 (Improvements)  </vt:lpstr>
      <vt:lpstr>  Building Manager’s Comments  What We Have Done in 2016 (Safety &amp; Security)  </vt:lpstr>
      <vt:lpstr>  Building Manager’s Comments  What We Have Done in 2016 (Issues)  </vt:lpstr>
      <vt:lpstr>Balencea’s Annual Electricity Consumption 2012- 2016</vt:lpstr>
      <vt:lpstr>Balencea’s Annual Electricity Costs 2012- 2016</vt:lpstr>
      <vt:lpstr>Building Manager’s Comments  What We Expect To Do in 2017</vt:lpstr>
      <vt:lpstr>PowerPoint Presentation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Committee of Management (COM)</dc:title>
  <dc:creator>Paul Fowler</dc:creator>
  <cp:lastModifiedBy>Danielle Napoli</cp:lastModifiedBy>
  <cp:revision>132</cp:revision>
  <cp:lastPrinted>2017-04-25T23:31:48Z</cp:lastPrinted>
  <dcterms:created xsi:type="dcterms:W3CDTF">2014-02-17T02:06:22Z</dcterms:created>
  <dcterms:modified xsi:type="dcterms:W3CDTF">2017-04-27T10:29:23Z</dcterms:modified>
</cp:coreProperties>
</file>